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4" r:id="rId5"/>
    <p:sldId id="373" r:id="rId6"/>
    <p:sldId id="390" r:id="rId7"/>
    <p:sldId id="392" r:id="rId8"/>
    <p:sldId id="375" r:id="rId9"/>
    <p:sldId id="376" r:id="rId10"/>
    <p:sldId id="393" r:id="rId11"/>
    <p:sldId id="384" r:id="rId12"/>
    <p:sldId id="391" r:id="rId13"/>
    <p:sldId id="359" r:id="rId14"/>
    <p:sldId id="358" r:id="rId15"/>
    <p:sldId id="386" r:id="rId16"/>
    <p:sldId id="364" r:id="rId17"/>
    <p:sldId id="356" r:id="rId18"/>
    <p:sldId id="357" r:id="rId19"/>
    <p:sldId id="388" r:id="rId20"/>
    <p:sldId id="370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72" userDrawn="1">
          <p15:clr>
            <a:srgbClr val="A4A3A4"/>
          </p15:clr>
        </p15:guide>
        <p15:guide id="4" pos="7008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FEB"/>
    <a:srgbClr val="EAF0F5"/>
    <a:srgbClr val="004693"/>
    <a:srgbClr val="FF9966"/>
    <a:srgbClr val="93CCFF"/>
    <a:srgbClr val="554F3B"/>
    <a:srgbClr val="C9B098"/>
    <a:srgbClr val="00599A"/>
    <a:srgbClr val="615452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6" autoAdjust="0"/>
    <p:restoredTop sz="90173" autoAdjust="0"/>
  </p:normalViewPr>
  <p:slideViewPr>
    <p:cSldViewPr snapToGrid="0">
      <p:cViewPr varScale="1">
        <p:scale>
          <a:sx n="48" d="100"/>
          <a:sy n="48" d="100"/>
        </p:scale>
        <p:origin x="-1176" y="-82"/>
      </p:cViewPr>
      <p:guideLst>
        <p:guide orient="horz" pos="2136"/>
        <p:guide orient="horz" pos="3888"/>
        <p:guide pos="3840"/>
        <p:guide pos="672"/>
        <p:guide pos="7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2" d="100"/>
        <a:sy n="132" d="100"/>
      </p:scale>
      <p:origin x="0" y="5126"/>
    </p:cViewPr>
  </p:sorterViewPr>
  <p:notesViewPr>
    <p:cSldViewPr snapToGrid="0">
      <p:cViewPr varScale="1">
        <p:scale>
          <a:sx n="70" d="100"/>
          <a:sy n="70" d="100"/>
        </p:scale>
        <p:origin x="-329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2F38-7DE4-47BC-8449-0F7C5933949F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A87B8-25CB-4604-8500-79CD3AE0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99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CD5768-970A-4785-9001-5B9DA3D3D1E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BA9AB9-89CE-4984-934A-E1B9308EC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8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9AB9-89CE-4984-934A-E1B9308EC2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0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9AB9-89CE-4984-934A-E1B9308EC2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17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9AB9-89CE-4984-934A-E1B9308EC2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9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 it poses no immediate threat to the community, we are sorry for the leak and the affects the community is experiencing from the odor.</a:t>
            </a:r>
            <a:endParaRPr lang="en-US" sz="105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committed to stopping the leak as quickly as safety will allow.</a:t>
            </a:r>
            <a:endParaRPr lang="en-US" sz="105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200" b="1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Immediate Danger</a:t>
            </a:r>
            <a:endParaRPr lang="en-US" sz="105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important to note:</a:t>
            </a:r>
            <a:endParaRPr lang="en-US" sz="105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base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ymbol" panose="05050102010706020507" pitchFamily="18" charset="2"/>
              <a:buChar char="-"/>
            </a:pPr>
            <a:r>
              <a:rPr lang="en-US" sz="1200" b="1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leak is more than a mile away and more than 1,200 feet above from the nearest home or public space</a:t>
            </a:r>
            <a:endParaRPr lang="en-US" sz="1050" u="none" strike="noStrike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base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ymbol" panose="05050102010706020507" pitchFamily="18" charset="2"/>
              <a:buChar char="-"/>
            </a:pPr>
            <a:r>
              <a:rPr lang="en-US" sz="1200" b="1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gas is lighter than air, so it quickly rises and dissipates, significantly decreasing the chances for ignition and the levels of natural gas and its odorant in the community.</a:t>
            </a:r>
            <a:endParaRPr lang="en-US" sz="1050" u="none" strike="noStrike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base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ymbol" panose="05050102010706020507" pitchFamily="18" charset="2"/>
              <a:buChar char="-"/>
            </a:pPr>
            <a:r>
              <a:rPr lang="en-US" sz="1200" b="1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odorant, which is added according to federal regulations, weakens while it is stored, so the amount of odorant leaking from the well has about one-third to one-half of what is in the gas in our homes.</a:t>
            </a:r>
            <a:endParaRPr lang="en-US" sz="1050" u="none" strike="noStrike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base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ymbol" panose="05050102010706020507" pitchFamily="18" charset="2"/>
              <a:buChar char="-"/>
            </a:pPr>
            <a:r>
              <a:rPr lang="en-US" sz="1200" b="1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result from more than three weeks of air sampling within the community has been found above any level of concern. </a:t>
            </a:r>
            <a:endParaRPr lang="en-US" sz="1050" u="none" strike="noStrike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base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Symbol" panose="05050102010706020507" pitchFamily="18" charset="2"/>
              <a:buChar char="-"/>
            </a:pPr>
            <a:r>
              <a:rPr lang="en-US" sz="1200" b="1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Health has confirmed these levels “do not constitute an immediate danger to life, and permanent or long-term health effects are not expected.</a:t>
            </a:r>
            <a:endParaRPr lang="en-US" sz="1050" u="none" strike="noStrike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having said that, we know the unusual nature of – and uncertainty around – the leak has caused concern in the community that we want to address and that “short-term symptoms are expected to continue, as long as the odors remain.” </a:t>
            </a:r>
            <a:endParaRPr lang="en-US" sz="105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Stopping the leak is our priority – and before Jimmie updates you our efforts to-date – I want to talk about our efforts to address the community’s concerns.</a:t>
            </a:r>
            <a:endParaRPr lang="en-US" sz="105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9AB9-89CE-4984-934A-E1B9308EC2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1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9AB9-89CE-4984-934A-E1B9308EC2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1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219273"/>
            <a:ext cx="12192000" cy="163872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CDCD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26" name="Picture 2" descr="C:\Users\mdossev\My Documents\Work Files\PPT - template\External\wav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" t="-1" b="-2125"/>
          <a:stretch/>
        </p:blipFill>
        <p:spPr bwMode="auto">
          <a:xfrm>
            <a:off x="-1" y="0"/>
            <a:ext cx="12192001" cy="54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1504"/>
            <a:ext cx="12192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899" y="5841689"/>
            <a:ext cx="11016203" cy="72946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423" y="5039833"/>
            <a:ext cx="11001155" cy="792566"/>
          </a:xfrm>
        </p:spPr>
        <p:txBody>
          <a:bodyPr anchor="b" anchorCtr="0">
            <a:normAutofit/>
          </a:bodyPr>
          <a:lstStyle>
            <a:lvl1pPr algn="ctr">
              <a:defRPr sz="32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DEAC149-C6FC-46AE-B1AF-FA624DC5F60B}" type="datetime1">
              <a:rPr lang="en-US" smtClean="0"/>
              <a:t>12/14/2015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33951" y="868183"/>
            <a:ext cx="2231487" cy="220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271"/>
          <a:stretch/>
        </p:blipFill>
        <p:spPr>
          <a:xfrm>
            <a:off x="581657" y="443047"/>
            <a:ext cx="4573049" cy="67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4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768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1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8F73CF5-105E-4068-9605-FFDD84341D09}" type="datetime1">
              <a:rPr lang="en-US" smtClean="0"/>
              <a:t>12/14/2015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81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B2945-2AAD-4AE3-87D6-3E2B2DBED97B}" type="datetime1">
              <a:rPr lang="en-US" smtClean="0"/>
              <a:t>12/14/2015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82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F1A2-6BBE-4CD3-B3C3-3F28167A8285}" type="datetime1">
              <a:rPr lang="en-US" smtClean="0"/>
              <a:t>12/14/2015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612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877B412-DA96-4CA4-8169-8D61E52546D7}" type="datetime1">
              <a:rPr lang="en-US" smtClean="0"/>
              <a:t>12/14/2015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2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0038"/>
            <a:ext cx="10972800" cy="1141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/>
          <a:lstStyle/>
          <a:p>
            <a:fld id="{4F0B911B-71D9-4B5C-AE25-FA16769C6A2B}" type="datetime1">
              <a:rPr lang="en-US" smtClean="0"/>
              <a:t>12/14/2015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9600" y="1600200"/>
            <a:ext cx="10972800" cy="4565650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9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2781"/>
            <a:ext cx="10972800" cy="840219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spcBef>
                <a:spcPts val="1800"/>
              </a:spcBef>
              <a:buFontTx/>
              <a:buNone/>
              <a:defRPr lang="en-US" sz="1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515938" indent="-173038">
              <a:spcBef>
                <a:spcPts val="600"/>
              </a:spcBef>
              <a:def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858838" indent="-173038">
              <a:spcBef>
                <a:spcPts val="400"/>
              </a:spcBef>
              <a:defRPr lang="en-US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731520" indent="-515938">
              <a:spcBef>
                <a:spcPts val="300"/>
              </a:spcBef>
              <a:defRPr lang="en-US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543050" indent="-169863">
              <a:spcBef>
                <a:spcPts val="300"/>
              </a:spcBef>
              <a:defRPr lang="en-US" sz="11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</a:lstStyle>
          <a:p>
            <a:pPr marL="173038" lvl="0" indent="-173038" algn="l" defTabSz="914400" rtl="0" eaLnBrk="1" latinLnBrk="0" hangingPunct="1">
              <a:spcBef>
                <a:spcPts val="900"/>
              </a:spcBef>
              <a:buClr>
                <a:schemeClr val="tx2"/>
              </a:buClr>
              <a:buSzPct val="100000"/>
              <a:buFont typeface="Arial" pitchFamily="34" charset="0"/>
              <a:buChar char="»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201738" lvl="3" indent="-173038" algn="l" defTabSz="914400" rtl="0" eaLnBrk="1" latinLnBrk="0" hangingPunct="1">
              <a:spcBef>
                <a:spcPts val="15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1544638" lvl="4" indent="-173038" algn="l" defTabSz="914400" rtl="0" eaLnBrk="1" latinLnBrk="0" hangingPunct="1">
              <a:spcBef>
                <a:spcPts val="150"/>
              </a:spcBef>
              <a:buClr>
                <a:schemeClr val="tx2"/>
              </a:buClr>
              <a:buFont typeface="Arial" pitchFamily="34" charset="0"/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3EF8D5C-4E50-4734-A4F3-4A044690668B}" type="datetime1">
              <a:rPr lang="en-US" smtClean="0"/>
              <a:t>12/14/2015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6136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64501B3-727A-4534-914A-4DB31905CA84}" type="datetime1">
              <a:rPr lang="en-US" smtClean="0"/>
              <a:t>12/14/2015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24DFD2-4692-4D72-BBAA-9B15EC5155AF}" type="datetime1">
              <a:rPr lang="en-US" smtClean="0"/>
              <a:t>12/14/2015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52514"/>
            <a:ext cx="5386917" cy="47656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45921"/>
            <a:ext cx="5386917" cy="4292543"/>
          </a:xfrm>
        </p:spPr>
        <p:txBody>
          <a:bodyPr/>
          <a:lstStyle>
            <a:lvl1pPr marL="173038" indent="-173038">
              <a:defRPr lang="en-US" sz="1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2763" indent="-166688">
              <a:spcBef>
                <a:spcPts val="600"/>
              </a:spcBef>
              <a:defRPr sz="1200"/>
            </a:lvl2pPr>
            <a:lvl3pPr marL="858838" indent="-173038">
              <a:spcBef>
                <a:spcPts val="300"/>
              </a:spcBef>
              <a:defRPr sz="1100"/>
            </a:lvl3pPr>
            <a:lvl4pPr marL="1198563" indent="-166688">
              <a:spcBef>
                <a:spcPts val="300"/>
              </a:spcBef>
              <a:defRPr sz="1050"/>
            </a:lvl4pPr>
            <a:lvl5pPr marL="1544638" indent="-173038">
              <a:spcBef>
                <a:spcPts val="0"/>
              </a:spcBef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3038" lvl="0" indent="-173038" algn="l" defTabSz="914400" rtl="0" eaLnBrk="1" latinLnBrk="0" hangingPunct="1">
              <a:spcBef>
                <a:spcPts val="900"/>
              </a:spcBef>
              <a:buClr>
                <a:schemeClr val="tx2"/>
              </a:buClr>
              <a:buSzPct val="100000"/>
              <a:buFont typeface="Arial" pitchFamily="34" charset="0"/>
              <a:buChar char="»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052514"/>
            <a:ext cx="5389033" cy="47656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45921"/>
            <a:ext cx="5389033" cy="4292543"/>
          </a:xfrm>
        </p:spPr>
        <p:txBody>
          <a:bodyPr/>
          <a:lstStyle>
            <a:lvl1pPr marL="173038" indent="-173038">
              <a:spcBef>
                <a:spcPts val="900"/>
              </a:spcBef>
              <a:defRPr lang="en-US" sz="1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7525" indent="-171450"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3325" indent="-171450">
              <a:defRPr lang="en-US" sz="105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05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3038" lvl="0" indent="-173038" algn="l" defTabSz="914400" rtl="0" eaLnBrk="1" latinLnBrk="0" hangingPunct="1">
              <a:spcBef>
                <a:spcPts val="900"/>
              </a:spcBef>
              <a:buClr>
                <a:schemeClr val="tx2"/>
              </a:buClr>
              <a:buSzPct val="100000"/>
              <a:buFont typeface="Arial" pitchFamily="34" charset="0"/>
              <a:buChar char="»"/>
            </a:pPr>
            <a:r>
              <a:rPr lang="en-US" dirty="0" smtClean="0"/>
              <a:t>Click to edit Master text styles</a:t>
            </a:r>
          </a:p>
          <a:p>
            <a:pPr marL="512763" lvl="1" indent="-166688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858838" lvl="2" indent="-173038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1198563" lvl="3" indent="-166688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1544638" lvl="4" indent="-173038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F2D0662-E675-47AB-B797-D9A641B75424}" type="datetime1">
              <a:rPr lang="en-US" smtClean="0"/>
              <a:t>12/14/2015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2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0F54470-7052-46CE-B43C-456D579E9B83}" type="datetime1">
              <a:rPr lang="en-US" smtClean="0"/>
              <a:t>12/14/2015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91F238-09B6-41CB-BBE7-D8B055E621E8}" type="datetime1">
              <a:rPr lang="en-US" smtClean="0"/>
              <a:t>12/14/2015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0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99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7820"/>
            <a:ext cx="10972800" cy="460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090528" y="6560224"/>
            <a:ext cx="1600400" cy="1579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81"/>
          <a:stretch/>
        </p:blipFill>
        <p:spPr>
          <a:xfrm>
            <a:off x="621033" y="6242946"/>
            <a:ext cx="3293556" cy="48405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04911" y="1362223"/>
            <a:ext cx="10972800" cy="27432"/>
          </a:xfrm>
          <a:prstGeom prst="rect">
            <a:avLst/>
          </a:prstGeom>
          <a:solidFill>
            <a:srgbClr val="00599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2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7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4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>
          <a:solidFill>
            <a:schemeClr val="tx2">
              <a:lumMod val="75000"/>
            </a:schemeClr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tx2"/>
        </a:buClr>
        <a:buSzPct val="80000"/>
        <a:buFont typeface="Wingdings" panose="05000000000000000000" pitchFamily="2" charset="2"/>
        <a:buChar char="Ø"/>
        <a:defRPr sz="2400" b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85800" indent="-2286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4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15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150"/>
        </a:spcBef>
        <a:buClr>
          <a:schemeClr val="tx2"/>
        </a:buClr>
        <a:buFont typeface="Arial" pitchFamily="34" charset="0"/>
        <a:buChar char="»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864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alisoupdat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3"/>
          <a:stretch/>
        </p:blipFill>
        <p:spPr bwMode="auto">
          <a:xfrm>
            <a:off x="0" y="1243404"/>
            <a:ext cx="12192000" cy="568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15647" y="2258585"/>
            <a:ext cx="11016203" cy="11874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ALISO </a:t>
            </a:r>
            <a:r>
              <a:rPr lang="en-US" dirty="0"/>
              <a:t>CANYON</a:t>
            </a:r>
            <a:br>
              <a:rPr lang="en-US" dirty="0"/>
            </a:br>
            <a:r>
              <a:rPr lang="en-US" dirty="0"/>
              <a:t> NATURAL GAS STORAGE FACILITY</a:t>
            </a:r>
          </a:p>
          <a:p>
            <a:r>
              <a:rPr lang="en-US" dirty="0" smtClean="0"/>
              <a:t>December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321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Effects </a:t>
            </a:r>
            <a:r>
              <a:rPr lang="en-US" dirty="0" smtClean="0"/>
              <a:t>on  </a:t>
            </a:r>
            <a:r>
              <a:rPr lang="en-US" dirty="0"/>
              <a:t>the </a:t>
            </a:r>
            <a:r>
              <a:rPr lang="en-US" dirty="0" smtClean="0"/>
              <a:t>Community </a:t>
            </a:r>
            <a:r>
              <a:rPr lang="en-US" dirty="0"/>
              <a:t>and the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10227-0A74-4DD0-97A1-EFCFB8B7378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sz="2800" dirty="0"/>
              <a:t>We are working on several fronts to address the leak’s effects,</a:t>
            </a:r>
            <a:br>
              <a:rPr lang="en-US" sz="2800" dirty="0"/>
            </a:br>
            <a:r>
              <a:rPr lang="en-US" sz="2800" dirty="0"/>
              <a:t>while the work to stop the flow of gas </a:t>
            </a:r>
            <a:r>
              <a:rPr lang="en-US" sz="2800" dirty="0" smtClean="0"/>
              <a:t>continues</a:t>
            </a:r>
          </a:p>
          <a:p>
            <a:r>
              <a:rPr lang="en-US" dirty="0" smtClean="0"/>
              <a:t>Air monitoring and sampling</a:t>
            </a:r>
          </a:p>
          <a:p>
            <a:r>
              <a:rPr lang="en-US" dirty="0" smtClean="0"/>
              <a:t>Odor mitigation</a:t>
            </a:r>
          </a:p>
          <a:p>
            <a:r>
              <a:rPr lang="en-US" dirty="0"/>
              <a:t>Claims and relocation services</a:t>
            </a:r>
          </a:p>
          <a:p>
            <a:r>
              <a:rPr lang="en-US" dirty="0" smtClean="0"/>
              <a:t>Public communication and coordination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020" y="3073745"/>
            <a:ext cx="2966861" cy="1791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/>
          <a:stretch/>
        </p:blipFill>
        <p:spPr bwMode="auto">
          <a:xfrm>
            <a:off x="8611218" y="4994200"/>
            <a:ext cx="2924444" cy="1316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5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Leak poses no immediate danger or long-term health threat; </a:t>
            </a:r>
            <a:br>
              <a:rPr lang="en-US" smtClean="0"/>
            </a:br>
            <a:r>
              <a:rPr lang="en-US" smtClean="0"/>
              <a:t>however, the odor is causing symptoms and discomfort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10227-0A74-4DD0-97A1-EFCFB8B737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2"/>
          </p:nvPr>
        </p:nvSpPr>
        <p:spPr>
          <a:xfrm>
            <a:off x="609600" y="1600200"/>
            <a:ext cx="8143568" cy="4785852"/>
          </a:xfrm>
        </p:spPr>
        <p:txBody>
          <a:bodyPr>
            <a:normAutofit/>
          </a:bodyPr>
          <a:lstStyle/>
          <a:p>
            <a:r>
              <a:rPr lang="en-US" dirty="0" smtClean="0"/>
              <a:t>Why it’s safe</a:t>
            </a:r>
          </a:p>
          <a:p>
            <a:endParaRPr lang="en-US" sz="800" dirty="0" smtClean="0"/>
          </a:p>
          <a:p>
            <a:pPr lvl="1"/>
            <a:r>
              <a:rPr lang="en-US" dirty="0"/>
              <a:t>LA County Public Health has confirmed these levels “do not constitute an immediate danger to life, and permanent or long-term health effects are not expected.”</a:t>
            </a:r>
          </a:p>
          <a:p>
            <a:pPr lvl="1"/>
            <a:r>
              <a:rPr lang="en-US" dirty="0"/>
              <a:t>LA County Health states: “short-term symptoms are expected</a:t>
            </a:r>
            <a:br>
              <a:rPr lang="en-US" dirty="0"/>
            </a:br>
            <a:r>
              <a:rPr lang="en-US" dirty="0"/>
              <a:t>to continue, as long as the odors remain”</a:t>
            </a:r>
          </a:p>
          <a:p>
            <a:pPr lvl="1"/>
            <a:r>
              <a:rPr lang="en-US" dirty="0" smtClean="0"/>
              <a:t>1+ mi. from and ~1,200 feet above the nearest home </a:t>
            </a:r>
          </a:p>
          <a:p>
            <a:pPr lvl="1"/>
            <a:r>
              <a:rPr lang="en-US" dirty="0" smtClean="0"/>
              <a:t>Natural gas is lighter than air, so it quickly rises and dissipates</a:t>
            </a:r>
          </a:p>
          <a:p>
            <a:pPr lvl="1"/>
            <a:r>
              <a:rPr lang="en-US" dirty="0" smtClean="0"/>
              <a:t>Community air sampling results have read below any level of concern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295400" y="5271248"/>
            <a:ext cx="5806193" cy="4525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9863" indent="-169863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69863" algn="l" defTabSz="914400" rtl="0" eaLnBrk="1" latinLnBrk="0" hangingPunct="1">
              <a:spcBef>
                <a:spcPts val="900"/>
              </a:spcBef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173038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05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69863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»"/>
              <a:defRPr sz="105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78" t="1020" r="1373" b="1445"/>
          <a:stretch/>
        </p:blipFill>
        <p:spPr>
          <a:xfrm rot="920465">
            <a:off x="8941379" y="1783704"/>
            <a:ext cx="2819496" cy="363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39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"/>
            <a:ext cx="12192000" cy="620268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-72042"/>
            <a:ext cx="12192000" cy="2636133"/>
          </a:xfrm>
          <a:prstGeom prst="rect">
            <a:avLst/>
          </a:prstGeom>
          <a:solidFill>
            <a:srgbClr val="554F3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743200" algn="r"/>
              </a:tabLst>
            </a:pPr>
            <a:endParaRPr lang="en-US" dirty="0">
              <a:ln w="0"/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40084" y="935355"/>
            <a:ext cx="7751916" cy="2052942"/>
          </a:xfrm>
          <a:prstGeom prst="roundRect">
            <a:avLst/>
          </a:prstGeom>
          <a:solidFill>
            <a:srgbClr val="554F3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274330" y="2576474"/>
            <a:ext cx="2832827" cy="364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</a:rPr>
              <a:t>Due to security policies, SoCalGas must obscure </a:t>
            </a:r>
            <a:br>
              <a:rPr lang="en-US" sz="900" i="1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900" i="1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</a:rPr>
              <a:t>the features of the map covering the storage facility.</a:t>
            </a:r>
            <a:endParaRPr lang="en-US" sz="9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839" y="1322218"/>
            <a:ext cx="2017270" cy="1218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/>
          <a:stretch/>
        </p:blipFill>
        <p:spPr bwMode="auto">
          <a:xfrm>
            <a:off x="8140143" y="995525"/>
            <a:ext cx="2030358" cy="913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itle 9"/>
          <p:cNvSpPr txBox="1">
            <a:spLocks/>
          </p:cNvSpPr>
          <p:nvPr/>
        </p:nvSpPr>
        <p:spPr>
          <a:xfrm>
            <a:off x="6532776" y="-47139"/>
            <a:ext cx="5274956" cy="5908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3" name="Picture 42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9" b="3610"/>
          <a:stretch/>
        </p:blipFill>
        <p:spPr>
          <a:xfrm>
            <a:off x="6591228" y="213852"/>
            <a:ext cx="1948094" cy="121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3861673" y="2465928"/>
            <a:ext cx="91440" cy="9022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02308" y="1573610"/>
            <a:ext cx="91440" cy="9022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0722" y="1210576"/>
            <a:ext cx="91440" cy="9022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94917" y="984085"/>
            <a:ext cx="91440" cy="9022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3088" y="1455831"/>
            <a:ext cx="91440" cy="9022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27120" y="2325220"/>
            <a:ext cx="91440" cy="9022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63245" y="1889603"/>
            <a:ext cx="91440" cy="9022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27234" y="2882679"/>
            <a:ext cx="91440" cy="9022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66398" y="759438"/>
            <a:ext cx="91440" cy="90228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587820" y="975499"/>
            <a:ext cx="91440" cy="9022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118624" y="2213962"/>
            <a:ext cx="91440" cy="9022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61326" y="869052"/>
            <a:ext cx="91440" cy="9022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369"/>
            <a:ext cx="4817806" cy="61205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Air Sampling Collection Sites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752168"/>
            <a:ext cx="4552335" cy="1961535"/>
          </a:xfrm>
        </p:spPr>
        <p:txBody>
          <a:bodyPr/>
          <a:lstStyle/>
          <a:p>
            <a:pPr marL="0" indent="0">
              <a:spcBef>
                <a:spcPts val="900"/>
              </a:spcBef>
              <a:buNone/>
              <a:tabLst>
                <a:tab pos="2743200" algn="r"/>
              </a:tabLst>
            </a:pPr>
            <a:r>
              <a:rPr lang="en-US" sz="1800" dirty="0">
                <a:ln w="0"/>
                <a:solidFill>
                  <a:schemeClr val="accent5">
                    <a:lumMod val="75000"/>
                  </a:schemeClr>
                </a:solidFill>
              </a:rPr>
              <a:t>Yellow </a:t>
            </a:r>
            <a:r>
              <a:rPr lang="en-US" sz="1800" dirty="0">
                <a:ln w="0"/>
                <a:solidFill>
                  <a:schemeClr val="bg1"/>
                </a:solidFill>
              </a:rPr>
              <a:t>indicates the leak site</a:t>
            </a:r>
            <a:endParaRPr lang="en-US" sz="1800" dirty="0">
              <a:ln w="0"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spcBef>
                <a:spcPts val="900"/>
              </a:spcBef>
              <a:buNone/>
              <a:tabLst>
                <a:tab pos="2743200" algn="r"/>
              </a:tabLst>
            </a:pPr>
            <a:r>
              <a:rPr lang="en-US" sz="1800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</a:rPr>
              <a:t>Green</a:t>
            </a:r>
            <a:r>
              <a:rPr lang="en-US" sz="1800" dirty="0">
                <a:ln w="0"/>
                <a:solidFill>
                  <a:schemeClr val="bg1"/>
                </a:solidFill>
              </a:rPr>
              <a:t> indicates where samples are being consistently collected twice daily  </a:t>
            </a:r>
          </a:p>
          <a:p>
            <a:pPr marL="0" indent="0">
              <a:spcBef>
                <a:spcPts val="900"/>
              </a:spcBef>
              <a:buNone/>
              <a:tabLst>
                <a:tab pos="2743200" algn="r"/>
              </a:tabLst>
            </a:pPr>
            <a:r>
              <a:rPr lang="en-US" sz="18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Blue</a:t>
            </a:r>
            <a:r>
              <a:rPr lang="en-US" sz="1800" dirty="0">
                <a:ln w="0"/>
                <a:solidFill>
                  <a:schemeClr val="bg1"/>
                </a:solidFill>
              </a:rPr>
              <a:t> indicates where additional </a:t>
            </a:r>
            <a:br>
              <a:rPr lang="en-US" sz="1800" dirty="0">
                <a:ln w="0"/>
                <a:solidFill>
                  <a:schemeClr val="bg1"/>
                </a:solidFill>
              </a:rPr>
            </a:br>
            <a:r>
              <a:rPr lang="en-US" sz="1800" dirty="0">
                <a:ln w="0"/>
                <a:solidFill>
                  <a:schemeClr val="bg1"/>
                </a:solidFill>
              </a:rPr>
              <a:t>samples have been collected.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filtration and sealing, and temporary relocation for those affected.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09600" y="1600200"/>
            <a:ext cx="7655169" cy="456565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SoCalGas is offering air filtration for homes and school classrooms using activated carbon filters to reduce or eliminate odors and alleviate symptoms</a:t>
            </a:r>
          </a:p>
          <a:p>
            <a:pPr lvl="1"/>
            <a:r>
              <a:rPr lang="en-US" dirty="0"/>
              <a:t>77 Residences have been retrofitted with activated carbon and air scrubbers </a:t>
            </a:r>
          </a:p>
          <a:p>
            <a:pPr lvl="1"/>
            <a:r>
              <a:rPr lang="en-US" dirty="0"/>
              <a:t>400 Residences have been scheduled</a:t>
            </a:r>
          </a:p>
          <a:p>
            <a:pPr lvl="1"/>
            <a:r>
              <a:rPr lang="en-US" dirty="0"/>
              <a:t>Inventory arrives mid-week to meet demand</a:t>
            </a:r>
          </a:p>
          <a:p>
            <a:pPr lvl="1"/>
            <a:r>
              <a:rPr lang="en-US" dirty="0"/>
              <a:t>Schools – 62 classrooms (LAUSD and preschools) have been provided with plug-in air purification</a:t>
            </a:r>
          </a:p>
          <a:p>
            <a:pPr lvl="1"/>
            <a:r>
              <a:rPr lang="en-US" dirty="0"/>
              <a:t>More than 100 activated carbon filters provided to LAUSD and area preschools </a:t>
            </a:r>
          </a:p>
          <a:p>
            <a:pPr lvl="0"/>
            <a:r>
              <a:rPr lang="en-US" dirty="0" smtClean="0"/>
              <a:t>SoCalGas </a:t>
            </a:r>
            <a:r>
              <a:rPr lang="en-US" dirty="0" smtClean="0"/>
              <a:t>is also providing temporary housing accommodations to alleviate symptoms some are experiencing </a:t>
            </a:r>
          </a:p>
          <a:p>
            <a:pPr lvl="1"/>
            <a:r>
              <a:rPr lang="en-US" dirty="0" smtClean="0"/>
              <a:t>3948 </a:t>
            </a:r>
            <a:r>
              <a:rPr lang="en-US" dirty="0" smtClean="0"/>
              <a:t>households requesting, 1883 placed to date</a:t>
            </a:r>
          </a:p>
          <a:p>
            <a:pPr lvl="1"/>
            <a:r>
              <a:rPr lang="en-US" dirty="0"/>
              <a:t>24/7 Call </a:t>
            </a:r>
            <a:r>
              <a:rPr lang="en-US" dirty="0" smtClean="0"/>
              <a:t>Center</a:t>
            </a:r>
            <a:endParaRPr lang="en-US" dirty="0"/>
          </a:p>
          <a:p>
            <a:pPr lvl="1"/>
            <a:r>
              <a:rPr lang="en-US" dirty="0" smtClean="0"/>
              <a:t>Accommodation</a:t>
            </a:r>
          </a:p>
          <a:p>
            <a:pPr lvl="1"/>
            <a:r>
              <a:rPr lang="en-US" dirty="0" smtClean="0"/>
              <a:t>Meals  </a:t>
            </a:r>
            <a:endParaRPr lang="en-US" dirty="0"/>
          </a:p>
          <a:p>
            <a:pPr lvl="1"/>
            <a:r>
              <a:rPr lang="en-US" dirty="0" smtClean="0"/>
              <a:t>Transportation – Mileage reimbursement beyond normal commuting and school transport</a:t>
            </a:r>
          </a:p>
          <a:p>
            <a:r>
              <a:rPr lang="en-US" dirty="0" smtClean="0"/>
              <a:t>As much as possible, SoCalGas is accommodating alternative housing arrangements that are generally comparable to the core offer</a:t>
            </a:r>
          </a:p>
        </p:txBody>
      </p:sp>
      <p:pic>
        <p:nvPicPr>
          <p:cNvPr id="4" name="yui_3_17_2_1_1450070887997_703" descr="http://static1.squarespace.com/static/547d0cfbe4b056624bc38787/t/54f75a74e4b00ed71358a7b6/1425496706014/?format=300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7" y="1749888"/>
            <a:ext cx="2861945" cy="230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flanderscorp.com/images/oldsite/FCP-CarbonFilter_lores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46" y="4053033"/>
            <a:ext cx="2768600" cy="218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6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/ Coordination with First Responders &amp;</a:t>
            </a:r>
            <a:br>
              <a:rPr lang="en-US" dirty="0" smtClean="0"/>
            </a:br>
            <a:r>
              <a:rPr lang="en-US" dirty="0" smtClean="0"/>
              <a:t>Other Agencies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10227-0A74-4DD0-97A1-EFCFB8B737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09600" y="1600200"/>
            <a:ext cx="6613236" cy="4565650"/>
          </a:xfrm>
        </p:spPr>
        <p:txBody>
          <a:bodyPr/>
          <a:lstStyle/>
          <a:p>
            <a:r>
              <a:rPr lang="en-US" dirty="0" smtClean="0"/>
              <a:t>DOGGR, AQMD and First Responder  representatives on-site</a:t>
            </a:r>
          </a:p>
          <a:p>
            <a:r>
              <a:rPr lang="en-US" dirty="0" smtClean="0"/>
              <a:t>Notifications made as appropriate </a:t>
            </a:r>
          </a:p>
          <a:p>
            <a:r>
              <a:rPr lang="en-US" dirty="0" smtClean="0"/>
              <a:t>Daily morning briefings with Fire, Health, AQMD and others</a:t>
            </a:r>
          </a:p>
          <a:p>
            <a:r>
              <a:rPr lang="en-US" dirty="0" smtClean="0"/>
              <a:t>In-person briefings conducted periodically</a:t>
            </a:r>
          </a:p>
          <a:p>
            <a:r>
              <a:rPr lang="en-US" dirty="0" smtClean="0"/>
              <a:t>Regular updates to a wide range of agency and elected officials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1371600"/>
            <a:ext cx="4092575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0779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the extended time, we are expanding our community outreach to more channels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10227-0A74-4DD0-97A1-EFCFB8B737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09600" y="1600200"/>
            <a:ext cx="6329516" cy="4565650"/>
          </a:xfrm>
        </p:spPr>
        <p:txBody>
          <a:bodyPr/>
          <a:lstStyle/>
          <a:p>
            <a:r>
              <a:rPr lang="en-US" dirty="0" smtClean="0"/>
              <a:t>New microsite </a:t>
            </a:r>
            <a:r>
              <a:rPr lang="en-US" dirty="0" smtClean="0">
                <a:hlinkClick r:id="rId2"/>
              </a:rPr>
              <a:t>www.AlisoUpdates.com</a:t>
            </a:r>
            <a:endParaRPr lang="en-US" dirty="0"/>
          </a:p>
          <a:p>
            <a:r>
              <a:rPr lang="en-US" dirty="0" smtClean="0"/>
              <a:t>Weekly customer bulletins by mail and email</a:t>
            </a:r>
          </a:p>
          <a:p>
            <a:pPr lvl="1"/>
            <a:r>
              <a:rPr lang="en-US" dirty="0" smtClean="0"/>
              <a:t>Outbound calls for significant events</a:t>
            </a:r>
          </a:p>
          <a:p>
            <a:pPr lvl="1"/>
            <a:r>
              <a:rPr lang="en-US" smtClean="0"/>
              <a:t>Text notifications</a:t>
            </a:r>
            <a:endParaRPr lang="en-US" dirty="0" smtClean="0"/>
          </a:p>
          <a:p>
            <a:r>
              <a:rPr lang="en-US" dirty="0" smtClean="0"/>
              <a:t>Community Resource Center mobile version open since December 12, Porter Ranch Town Center December 16</a:t>
            </a:r>
            <a:endParaRPr lang="en-US" dirty="0"/>
          </a:p>
          <a:p>
            <a:r>
              <a:rPr lang="en-US" dirty="0" smtClean="0"/>
              <a:t>Porter Ranch Community Advisory Committee meeting December 17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7" b="14113"/>
          <a:stretch/>
        </p:blipFill>
        <p:spPr>
          <a:xfrm>
            <a:off x="7253750" y="4263173"/>
            <a:ext cx="3657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B33065E7582164E98152C23322F86B4@semprautilities.com" descr="BB33065E7582164E98152C23322F86B4@semprautiliti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b="39548"/>
          <a:stretch/>
        </p:blipFill>
        <p:spPr bwMode="auto">
          <a:xfrm>
            <a:off x="6891004" y="1576737"/>
            <a:ext cx="4906614" cy="254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364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priority is stopping the leak; our goal is to protect the community and the environment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10227-0A74-4DD0-97A1-EFCFB8B7378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1600200"/>
            <a:ext cx="7645758" cy="470823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As an environmentally-conscious company, SoCalGas is committed to addressing the environmental impact</a:t>
            </a:r>
          </a:p>
          <a:p>
            <a:r>
              <a:rPr lang="en-US" dirty="0" smtClean="0"/>
              <a:t>Determining the definitive volume released to atmosphere is only possible after reservoir pressures stabilize</a:t>
            </a:r>
          </a:p>
          <a:p>
            <a:r>
              <a:rPr lang="en-US" dirty="0" smtClean="0"/>
              <a:t>SoCalGas will begin working with agency partners to understand how best to address the impact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1864859"/>
            <a:ext cx="3394206" cy="44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10227-0A74-4DD0-97A1-EFCFB8B7378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2155371"/>
            <a:ext cx="10972800" cy="35378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altLang="en-US" i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altLang="en-US" i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en-US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Thank </a:t>
            </a:r>
            <a:r>
              <a:rPr lang="en-US" altLang="en-US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You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altLang="en-US" i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altLang="en-US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Aliso Canyon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10227-0A74-4DD0-97A1-EFCFB8B737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65532" y="1754438"/>
            <a:ext cx="6066622" cy="4282807"/>
          </a:xfrm>
        </p:spPr>
        <p:txBody>
          <a:bodyPr>
            <a:normAutofit/>
          </a:bodyPr>
          <a:lstStyle/>
          <a:p>
            <a:r>
              <a:rPr lang="en-US" dirty="0" smtClean="0"/>
              <a:t>Located </a:t>
            </a:r>
            <a:r>
              <a:rPr lang="en-US" dirty="0"/>
              <a:t>in the northern part of the San Fernando Valley in Los Angeles </a:t>
            </a:r>
            <a:r>
              <a:rPr lang="en-US" dirty="0" smtClean="0"/>
              <a:t>County.</a:t>
            </a:r>
          </a:p>
          <a:p>
            <a:r>
              <a:rPr lang="en-US" dirty="0" smtClean="0"/>
              <a:t>Depleted oil reservoir, by far the most common type of gas storage field in the U.S.</a:t>
            </a:r>
          </a:p>
          <a:p>
            <a:r>
              <a:rPr lang="en-US" dirty="0" smtClean="0"/>
              <a:t>Approximately 3,600 acres of land.</a:t>
            </a:r>
          </a:p>
          <a:p>
            <a:r>
              <a:rPr lang="en-US" dirty="0" smtClean="0"/>
              <a:t>SoCalGas acquired the field in 1972.</a:t>
            </a:r>
          </a:p>
          <a:p>
            <a:r>
              <a:rPr lang="en-US" dirty="0" smtClean="0"/>
              <a:t>Fifth largest capacity in the U.S.</a:t>
            </a:r>
          </a:p>
          <a:p>
            <a:r>
              <a:rPr lang="en-US" dirty="0" smtClean="0"/>
              <a:t>Capacity to store 86 billion cubic feet.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54" y="1572600"/>
            <a:ext cx="5461497" cy="501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1889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Aliso Canyon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10227-0A74-4DD0-97A1-EFCFB8B737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599" y="1600200"/>
            <a:ext cx="7620001" cy="4565650"/>
          </a:xfrm>
        </p:spPr>
        <p:txBody>
          <a:bodyPr>
            <a:normAutofit/>
          </a:bodyPr>
          <a:lstStyle/>
          <a:p>
            <a:r>
              <a:rPr lang="en-US" dirty="0" smtClean="0"/>
              <a:t>Gas delivered to Aliso Canyon through network of transmission pipelines.</a:t>
            </a:r>
          </a:p>
          <a:p>
            <a:r>
              <a:rPr lang="en-US" dirty="0" smtClean="0"/>
              <a:t>115 wells provide injection and withdrawal capability.</a:t>
            </a:r>
          </a:p>
          <a:p>
            <a:r>
              <a:rPr lang="en-US" dirty="0" smtClean="0"/>
              <a:t>Gas compressed and injected through wells over 8,000 feet underground into protected sandstone formation.</a:t>
            </a:r>
            <a:endParaRPr lang="en-US" dirty="0"/>
          </a:p>
          <a:p>
            <a:r>
              <a:rPr lang="en-US" dirty="0"/>
              <a:t>Gas </a:t>
            </a:r>
            <a:r>
              <a:rPr lang="en-US" dirty="0" smtClean="0"/>
              <a:t>is typically injected in summer.</a:t>
            </a:r>
          </a:p>
          <a:p>
            <a:r>
              <a:rPr lang="en-US" dirty="0" smtClean="0"/>
              <a:t>During times of high demand, gas flowing through pipelines and withdrawn from storage ensure reliability.</a:t>
            </a:r>
          </a:p>
          <a:p>
            <a:endParaRPr lang="en-US" dirty="0"/>
          </a:p>
        </p:txBody>
      </p:sp>
      <p:pic>
        <p:nvPicPr>
          <p:cNvPr id="2050" name="Picture 2" descr="C:\Users\jicho\AppData\Local\Microsoft\Windows\Temporary Internet Files\Content.Outlook\BC2VDZFD\FullSizeRender (8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r="-1351"/>
          <a:stretch/>
        </p:blipFill>
        <p:spPr bwMode="auto">
          <a:xfrm>
            <a:off x="8152482" y="1477944"/>
            <a:ext cx="3459296" cy="5038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Aliso Canyon is a critical energy facility</a:t>
            </a:r>
            <a:br>
              <a:rPr lang="en-US" dirty="0"/>
            </a:br>
            <a:r>
              <a:rPr lang="en-US" dirty="0"/>
              <a:t>supporting customer demand and electric grid reliability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10227-0A74-4DD0-97A1-EFCFB8B737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601" y="1600200"/>
            <a:ext cx="6870822" cy="4565650"/>
          </a:xfrm>
        </p:spPr>
        <p:txBody>
          <a:bodyPr>
            <a:normAutofit/>
          </a:bodyPr>
          <a:lstStyle/>
          <a:p>
            <a:r>
              <a:rPr lang="en-US" dirty="0" smtClean="0"/>
              <a:t>Critical element of SoCalGas’ gas delivery system </a:t>
            </a:r>
            <a:r>
              <a:rPr lang="en-US" b="0" dirty="0" smtClean="0"/>
              <a:t>serving over millions of homes and businesses across Southern California.</a:t>
            </a:r>
          </a:p>
          <a:p>
            <a:r>
              <a:rPr lang="en-US" dirty="0" smtClean="0"/>
              <a:t>Gas </a:t>
            </a:r>
            <a:r>
              <a:rPr lang="en-US" dirty="0"/>
              <a:t>withdrawn from storage ensures reliability </a:t>
            </a:r>
            <a:r>
              <a:rPr lang="en-US" b="0" dirty="0" smtClean="0"/>
              <a:t>for heating in winter and peak </a:t>
            </a:r>
            <a:r>
              <a:rPr lang="en-US" b="0" dirty="0"/>
              <a:t>electric </a:t>
            </a:r>
            <a:r>
              <a:rPr lang="en-US" b="0" dirty="0" smtClean="0"/>
              <a:t>generation in summer.</a:t>
            </a:r>
            <a:endParaRPr lang="en-US" b="0" dirty="0"/>
          </a:p>
          <a:p>
            <a:r>
              <a:rPr lang="en-US" dirty="0" smtClean="0"/>
              <a:t>Critical for electric </a:t>
            </a:r>
            <a:r>
              <a:rPr lang="en-US" dirty="0"/>
              <a:t>grid </a:t>
            </a:r>
            <a:r>
              <a:rPr lang="en-US" dirty="0" smtClean="0"/>
              <a:t>reliability</a:t>
            </a:r>
            <a:r>
              <a:rPr lang="en-US" b="0" dirty="0" smtClean="0"/>
              <a:t>, and provides fuel to 14 power plants across southern California.</a:t>
            </a:r>
          </a:p>
          <a:p>
            <a:r>
              <a:rPr lang="en-US" dirty="0" smtClean="0"/>
              <a:t>Supports expanded use of renewable energy re</a:t>
            </a:r>
            <a:r>
              <a:rPr lang="en-US" b="0" dirty="0" smtClean="0"/>
              <a:t>sources in California.</a:t>
            </a:r>
            <a:endParaRPr lang="en-US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7480423" y="1661085"/>
            <a:ext cx="4241637" cy="4177855"/>
            <a:chOff x="7678757" y="1914473"/>
            <a:chExt cx="3977232" cy="3726163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8412" y="1914473"/>
              <a:ext cx="2056560" cy="21199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0">
              <a:noFill/>
              <a:miter lim="800000"/>
              <a:headEnd/>
              <a:tailEnd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071"/>
            <a:stretch/>
          </p:blipFill>
          <p:spPr bwMode="auto">
            <a:xfrm>
              <a:off x="7678757" y="1914473"/>
              <a:ext cx="2050569" cy="17194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757" y="3633958"/>
              <a:ext cx="3977232" cy="20066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0">
              <a:noFill/>
              <a:miter lim="800000"/>
              <a:headEnd/>
              <a:tailEnd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37145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SS-25: A typical storage well, passed recent inspections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10227-0A74-4DD0-97A1-EFCFB8B737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77396" y="1456979"/>
            <a:ext cx="8424231" cy="48328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Storage wells regulated by DOGGR</a:t>
            </a:r>
          </a:p>
          <a:p>
            <a:pPr lvl="0"/>
            <a:r>
              <a:rPr lang="en-US" dirty="0" smtClean="0"/>
              <a:t>Regular </a:t>
            </a:r>
            <a:r>
              <a:rPr lang="en-US" dirty="0"/>
              <a:t>maintenance and inspection</a:t>
            </a:r>
          </a:p>
          <a:p>
            <a:pPr lvl="1"/>
            <a:r>
              <a:rPr lang="en-US" dirty="0"/>
              <a:t>Daily observations of equipment and </a:t>
            </a:r>
            <a:r>
              <a:rPr lang="en-US" dirty="0" smtClean="0"/>
              <a:t>conditions.</a:t>
            </a:r>
            <a:endParaRPr lang="en-US" dirty="0"/>
          </a:p>
          <a:p>
            <a:pPr lvl="1"/>
            <a:r>
              <a:rPr lang="en-US" dirty="0"/>
              <a:t>Weekly surface pressures measured and </a:t>
            </a:r>
            <a:r>
              <a:rPr lang="en-US" dirty="0" smtClean="0"/>
              <a:t>recorded.</a:t>
            </a:r>
            <a:endParaRPr lang="en-US" dirty="0"/>
          </a:p>
          <a:p>
            <a:pPr lvl="1"/>
            <a:r>
              <a:rPr lang="en-US" dirty="0"/>
              <a:t>Monthly wellhead inspections and average pressures submitted to </a:t>
            </a:r>
            <a:r>
              <a:rPr lang="en-US" dirty="0" smtClean="0"/>
              <a:t>DOGGR. </a:t>
            </a:r>
            <a:endParaRPr lang="en-US" dirty="0"/>
          </a:p>
          <a:p>
            <a:pPr lvl="1"/>
            <a:r>
              <a:rPr lang="en-US" dirty="0"/>
              <a:t>Annual well inspections for indications of </a:t>
            </a:r>
            <a:r>
              <a:rPr lang="en-US" dirty="0" smtClean="0"/>
              <a:t>leaks.</a:t>
            </a:r>
            <a:endParaRPr lang="en-US" dirty="0"/>
          </a:p>
          <a:p>
            <a:r>
              <a:rPr lang="en-US" dirty="0" smtClean="0"/>
              <a:t> Steel pipe from the surface to the storage reservoir</a:t>
            </a:r>
          </a:p>
          <a:p>
            <a:r>
              <a:rPr lang="en-US" dirty="0" smtClean="0"/>
              <a:t> Annual Inspections</a:t>
            </a:r>
          </a:p>
          <a:p>
            <a:pPr lvl="1"/>
            <a:r>
              <a:rPr lang="en-US" dirty="0" smtClean="0"/>
              <a:t>October 2014 – Passed most recent annual inspection. </a:t>
            </a:r>
          </a:p>
          <a:p>
            <a:r>
              <a:rPr lang="en-US" dirty="0" smtClean="0"/>
              <a:t>Key Points About Leak</a:t>
            </a:r>
          </a:p>
          <a:p>
            <a:pPr lvl="1"/>
            <a:r>
              <a:rPr lang="en-US" dirty="0"/>
              <a:t>Indications are natural gas is leaking from the well pipe casing into the ground near the </a:t>
            </a:r>
            <a:r>
              <a:rPr lang="en-US" dirty="0" smtClean="0"/>
              <a:t>well.</a:t>
            </a:r>
            <a:endParaRPr lang="en-US" dirty="0"/>
          </a:p>
          <a:p>
            <a:pPr lvl="1"/>
            <a:r>
              <a:rPr lang="en-US" dirty="0" smtClean="0"/>
              <a:t>Priority is permanently stopping the leak.</a:t>
            </a:r>
          </a:p>
          <a:p>
            <a:pPr lvl="1"/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42" y="1242528"/>
            <a:ext cx="2808158" cy="5190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68431" y="617220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i="1" baseline="30000" dirty="0"/>
              <a:t>*</a:t>
            </a:r>
            <a:r>
              <a:rPr lang="en-US" sz="1050" i="1" dirty="0"/>
              <a:t> Graphic is for informational purposes only.  Scale and technical detail are not </a:t>
            </a:r>
            <a:r>
              <a:rPr lang="en-US" sz="1050" i="1" dirty="0" smtClean="0"/>
              <a:t>precise.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00751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goal is to stop the flow of gas by pumping fluids down the well, either directly down the leaking well or through a relief well.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410227-0A74-4DD0-97A1-EFCFB8B737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02145" y="6225989"/>
            <a:ext cx="7972052" cy="25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baseline="30000" dirty="0" smtClean="0"/>
              <a:t>*</a:t>
            </a:r>
            <a:r>
              <a:rPr lang="en-US" sz="1000" i="1" dirty="0" smtClean="0"/>
              <a:t> Graphic is for informational purposes only.  Scale and technical detail are not precise.  Fluids can be introduced via different methods.</a:t>
            </a:r>
            <a:endParaRPr lang="en-US" sz="1000" i="1" dirty="0"/>
          </a:p>
        </p:txBody>
      </p:sp>
      <p:pic>
        <p:nvPicPr>
          <p:cNvPr id="1027" name="Picture 3" descr="C:\Users\srosas\Desktop\IDENTITY_CREATIVE SERVICES\INTERNAL CREATIVE PROJECTS\MediaEmployeeComm\AlisoCanyon\illustration JPG\cir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96" y="2949937"/>
            <a:ext cx="1892890" cy="189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48015"/>
            <a:ext cx="3228039" cy="5212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91" y="960120"/>
            <a:ext cx="3277140" cy="5212080"/>
          </a:xfrm>
          <a:prstGeom prst="rect">
            <a:avLst/>
          </a:prstGeom>
        </p:spPr>
      </p:pic>
      <p:cxnSp>
        <p:nvCxnSpPr>
          <p:cNvPr id="29" name="Straight Connector 28"/>
          <p:cNvCxnSpPr>
            <a:stCxn id="1027" idx="3"/>
            <a:endCxn id="23" idx="2"/>
          </p:cNvCxnSpPr>
          <p:nvPr/>
        </p:nvCxnSpPr>
        <p:spPr>
          <a:xfrm>
            <a:off x="7049386" y="3896382"/>
            <a:ext cx="1867593" cy="1871280"/>
          </a:xfrm>
          <a:prstGeom prst="line">
            <a:avLst/>
          </a:prstGeom>
          <a:ln w="28575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27" idx="1"/>
            <a:endCxn id="13" idx="6"/>
          </p:cNvCxnSpPr>
          <p:nvPr/>
        </p:nvCxnSpPr>
        <p:spPr>
          <a:xfrm flipH="1">
            <a:off x="2267586" y="3896382"/>
            <a:ext cx="2888910" cy="1866696"/>
          </a:xfrm>
          <a:prstGeom prst="line">
            <a:avLst/>
          </a:prstGeom>
          <a:ln w="28575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spect="1"/>
          </p:cNvSpPr>
          <p:nvPr/>
        </p:nvSpPr>
        <p:spPr>
          <a:xfrm>
            <a:off x="1858796" y="5558683"/>
            <a:ext cx="408790" cy="408790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8916979" y="5563267"/>
            <a:ext cx="408790" cy="408790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995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Relief Well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410227-0A74-4DD0-97A1-EFCFB8B7378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10" y="295284"/>
            <a:ext cx="5442805" cy="6464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046" y="1645920"/>
            <a:ext cx="56411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libri" panose="020F0502020204030204" pitchFamily="34" charset="0"/>
              </a:rPr>
              <a:t>Phase 1 – Set Foundation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Install initial segment of relief well</a:t>
            </a:r>
          </a:p>
          <a:p>
            <a:r>
              <a:rPr lang="en-US" sz="2200" b="1" dirty="0" smtClean="0">
                <a:latin typeface="Calibri" panose="020F0502020204030204" pitchFamily="34" charset="0"/>
              </a:rPr>
              <a:t>Phase 2 –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Drill close enough to locate leaking well with technology</a:t>
            </a:r>
          </a:p>
          <a:p>
            <a:r>
              <a:rPr lang="en-US" sz="2200" b="1" dirty="0" smtClean="0">
                <a:latin typeface="Calibri" panose="020F0502020204030204" pitchFamily="34" charset="0"/>
              </a:rPr>
              <a:t>Phase 3 – Locate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Positively identify leaking well</a:t>
            </a:r>
          </a:p>
          <a:p>
            <a:r>
              <a:rPr lang="en-US" sz="2200" b="1" dirty="0" smtClean="0">
                <a:latin typeface="Calibri" panose="020F0502020204030204" pitchFamily="34" charset="0"/>
              </a:rPr>
              <a:t>Phase 4 – Follow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Drill close enough to intercept leaking well</a:t>
            </a:r>
          </a:p>
          <a:p>
            <a:r>
              <a:rPr lang="en-US" sz="2200" b="1" dirty="0" smtClean="0">
                <a:latin typeface="Calibri" panose="020F0502020204030204" pitchFamily="34" charset="0"/>
              </a:rPr>
              <a:t>Phase 5 – Intercept and Kill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Drill through leaking well.  Pump mud and fluids to stop flow of gas</a:t>
            </a:r>
          </a:p>
        </p:txBody>
      </p:sp>
    </p:spTree>
    <p:extLst>
      <p:ext uri="{BB962C8B-B14F-4D97-AF65-F5344CB8AC3E}">
        <p14:creationId xmlns:p14="http://schemas.microsoft.com/office/powerpoint/2010/main" val="26153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Operational Phases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10227-0A74-4DD0-97A1-EFCFB8B737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1600200"/>
            <a:ext cx="7397882" cy="456565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October 23-25: Immediate Response and Evaluation</a:t>
            </a:r>
          </a:p>
          <a:p>
            <a:pPr lvl="1"/>
            <a:r>
              <a:rPr lang="en-US" dirty="0" smtClean="0"/>
              <a:t>Responding to leak and implementing regular procedures</a:t>
            </a:r>
          </a:p>
          <a:p>
            <a:r>
              <a:rPr lang="en-US" dirty="0" smtClean="0"/>
              <a:t>October 26-29: Preparatory Period</a:t>
            </a:r>
          </a:p>
          <a:p>
            <a:pPr lvl="1"/>
            <a:r>
              <a:rPr lang="en-US" dirty="0" smtClean="0"/>
              <a:t>Taking precautions and conducting initial evaluations</a:t>
            </a:r>
          </a:p>
          <a:p>
            <a:r>
              <a:rPr lang="en-US" dirty="0" smtClean="0"/>
              <a:t>October 30-November 10: Coiled Tubing Rig Operation</a:t>
            </a:r>
          </a:p>
          <a:p>
            <a:pPr lvl="1"/>
            <a:r>
              <a:rPr lang="en-US" dirty="0" smtClean="0"/>
              <a:t>Clearing blockage and evaluating conditions down entire length of well</a:t>
            </a:r>
          </a:p>
          <a:p>
            <a:pPr lvl="0"/>
            <a:r>
              <a:rPr lang="en-US" dirty="0" smtClean="0"/>
              <a:t>November 11-Ongoing: Pumping Operations</a:t>
            </a:r>
          </a:p>
          <a:p>
            <a:pPr lvl="1"/>
            <a:r>
              <a:rPr lang="en-US" dirty="0" smtClean="0"/>
              <a:t>Attempting to stop the flow of gas by directly pumping fluids down well</a:t>
            </a:r>
          </a:p>
          <a:p>
            <a:pPr lvl="0"/>
            <a:r>
              <a:rPr lang="en-US" dirty="0"/>
              <a:t> </a:t>
            </a:r>
            <a:r>
              <a:rPr lang="en-US" dirty="0" smtClean="0"/>
              <a:t>December 4 -TBD: Relief Well Operation</a:t>
            </a:r>
          </a:p>
          <a:p>
            <a:pPr lvl="1"/>
            <a:r>
              <a:rPr lang="en-US" dirty="0" smtClean="0"/>
              <a:t>Drilling new well to intersect, and pump fluids down, leaking well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82" y="1748461"/>
            <a:ext cx="3647898" cy="24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with world-class experts, we are following a</a:t>
            </a:r>
            <a:br>
              <a:rPr lang="en-US" dirty="0" smtClean="0"/>
            </a:br>
            <a:r>
              <a:rPr lang="en-US" dirty="0" smtClean="0"/>
              <a:t>methodical process</a:t>
            </a:r>
            <a:r>
              <a:rPr lang="en-US" dirty="0"/>
              <a:t> </a:t>
            </a:r>
            <a:r>
              <a:rPr lang="en-US" dirty="0" smtClean="0"/>
              <a:t>on multiple fronts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10227-0A74-4DD0-97A1-EFCFB8B737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09600" y="1600200"/>
            <a:ext cx="605014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Working </a:t>
            </a:r>
            <a:r>
              <a:rPr lang="en-US" dirty="0"/>
              <a:t>as quickly as safety will allow</a:t>
            </a:r>
          </a:p>
          <a:p>
            <a:r>
              <a:rPr lang="en-US" dirty="0" smtClean="0"/>
              <a:t>Relief well is the primary solution for stopping the leak</a:t>
            </a:r>
          </a:p>
          <a:p>
            <a:r>
              <a:rPr lang="en-US" dirty="0" smtClean="0"/>
              <a:t>We are also working on other mitigation measures</a:t>
            </a:r>
          </a:p>
          <a:p>
            <a:pPr lvl="1"/>
            <a:r>
              <a:rPr lang="en-US" dirty="0" smtClean="0"/>
              <a:t>Reducing pressure, and thereby reducing leak flow, by withdrawing gas and sending to transmission/distribution system</a:t>
            </a:r>
          </a:p>
          <a:p>
            <a:pPr lvl="1"/>
            <a:r>
              <a:rPr lang="en-US" dirty="0" smtClean="0"/>
              <a:t>Quickly developing engineering solutions to capture leaking gas</a:t>
            </a:r>
            <a:endParaRPr lang="en-US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07" y="2267949"/>
            <a:ext cx="4542738" cy="303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9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CalGas - fonts">
      <a:dk1>
        <a:sysClr val="windowText" lastClr="000000"/>
      </a:dk1>
      <a:lt1>
        <a:sysClr val="window" lastClr="FFFFFF"/>
      </a:lt1>
      <a:dk2>
        <a:srgbClr val="004B91"/>
      </a:dk2>
      <a:lt2>
        <a:srgbClr val="EEECE1"/>
      </a:lt2>
      <a:accent1>
        <a:srgbClr val="639EC8"/>
      </a:accent1>
      <a:accent2>
        <a:srgbClr val="72CCD2"/>
      </a:accent2>
      <a:accent3>
        <a:srgbClr val="54B948"/>
      </a:accent3>
      <a:accent4>
        <a:srgbClr val="B4D88B"/>
      </a:accent4>
      <a:accent5>
        <a:srgbClr val="FFE363"/>
      </a:accent5>
      <a:accent6>
        <a:srgbClr val="FDB913"/>
      </a:accent6>
      <a:hlink>
        <a:srgbClr val="084992"/>
      </a:hlink>
      <a:folHlink>
        <a:srgbClr val="639EC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<ct:contentTypeSchema ct:_="" ma:_="" ma:contentTypeName="Document" ma:contentTypeID="0x01010028F70BC4CB6D744B9B081FD44A31188E" ma:contentTypeVersion="" ma:contentTypeDescription="Create a new document." ma:contentTypeScope="" ma:versionID="c8720df856498ac5eb2451caea0b6eff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23935df49fd9394ef8f535b38fb943c1" ns2:_="" xmlns:xsd="http://www.w3.org/2001/XMLSchema" xmlns:xs="http://www.w3.org/2001/XMLSchema" xmlns:p="http://schemas.microsoft.com/office/2006/metadata/properties" xmlns:ns2="$ListId:Shared Documents;">
<xsd:import namespace="$ListId:Shared Documents;"/>
<xsd:element name="properties">
<xsd:complexType>
<xsd:sequence>
<xsd:element name="documentManagement">
<xsd:complexType>
<xsd:all>
<xsd:element ref="ns2:Info_x0020_Class" minOccurs="0"/>
</xsd:all>
</xsd:complexType>
</xsd:element>
</xsd:sequence>
</xsd:complexType>
</xsd:element>
</xsd:schema>
<xsd:schema targetNamespace="$ListId:Shared Documents;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Info_x0020_Class" ma:index="8" nillable="true" ma:displayName="Info Class" ma:default="Internal" ma:description="Information Protection Data Classification Requirement, iProtect (858) 613-3090" ma:format="RadioButtons" ma:internalName="Info_x0020_Class">
<xsd:simpleType>
<xsd:restriction base="dms:Choice">
<xsd:enumeration value="Public"/>
<xsd:enumeration value="Internal"/>
<xsd:enumeration value="Confidential"/>
<xsd:enumeration value="Restricted"/>
</xsd:restriction>
</xsd:simple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0" ma:displayName="Content Type"/>
<xsd:element ref="dc:title" minOccurs="0" maxOccurs="1" ma:index="4" ma:displayName="Title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2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Info_x0020_Class xmlns="$ListId:Shared Documents;">Internal</Info_x0020_Class></documentManagement>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45232C-6390-4A98-91FB-6D69EC4CC6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Shared Documents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EDE1B9-D7F2-465D-A12B-ECAC26833032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$ListId:Shared Documents;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4E3C00B-71B9-4872-8BB1-1A1AD68A15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7246</TotalTime>
  <Words>1001</Words>
  <Application>Microsoft Office PowerPoint</Application>
  <PresentationFormat>Custom</PresentationFormat>
  <Paragraphs>155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Aliso Canyon Overview</vt:lpstr>
      <vt:lpstr>Aliso Canyon </vt:lpstr>
      <vt:lpstr>Aliso Canyon is a critical energy facility supporting customer demand and electric grid reliability</vt:lpstr>
      <vt:lpstr>SS-25: A typical storage well, passed recent inspections</vt:lpstr>
      <vt:lpstr>The goal is to stop the flow of gas by pumping fluids down the well, either directly down the leaking well or through a relief well.  </vt:lpstr>
      <vt:lpstr>Relief Well Process</vt:lpstr>
      <vt:lpstr>Operational Phases</vt:lpstr>
      <vt:lpstr>Working with world-class experts, we are following a methodical process on multiple fronts</vt:lpstr>
      <vt:lpstr>Addressing the Effects on  the Community and the Environment</vt:lpstr>
      <vt:lpstr>Leak poses no immediate danger or long-term health threat;  however, the odor is causing symptoms and discomfort</vt:lpstr>
      <vt:lpstr>Air Sampling Collection Sites</vt:lpstr>
      <vt:lpstr>Air filtration and sealing, and temporary relocation for those affected.</vt:lpstr>
      <vt:lpstr>Communication / Coordination with First Responders &amp; Other Agencies</vt:lpstr>
      <vt:lpstr>With the extended time, we are expanding our community outreach to more channels</vt:lpstr>
      <vt:lpstr>Our priority is stopping the leak; our goal is to protect the community and the environment</vt:lpstr>
      <vt:lpstr> </vt:lpstr>
    </vt:vector>
  </TitlesOfParts>
  <Company>Sempra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Dossev, Michael</dc:creator>
  <cp:lastModifiedBy>Muse, Trisha</cp:lastModifiedBy>
  <cp:revision>739</cp:revision>
  <cp:lastPrinted>2015-11-29T19:39:04Z</cp:lastPrinted>
  <dcterms:created xsi:type="dcterms:W3CDTF">2011-08-08T23:12:30Z</dcterms:created>
  <dcterms:modified xsi:type="dcterms:W3CDTF">2015-12-14T16:56:37Z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0x01010028F70BC4CB6D744B9B081FD44A31188E</vt:lpwstr>
  </property>
  <property fmtid="{D5CDD505-2E9C-101B-9397-08002B2CF9AE}" pid="3" name="_NewReviewCycle">
    <vt:lpwstr/>
  </property>
</Properties>
</file>